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3" r:id="rId2"/>
    <p:sldId id="262" r:id="rId3"/>
    <p:sldId id="266" r:id="rId4"/>
    <p:sldId id="269" r:id="rId5"/>
    <p:sldId id="274" r:id="rId6"/>
    <p:sldId id="267" r:id="rId7"/>
    <p:sldId id="265" r:id="rId8"/>
    <p:sldId id="272" r:id="rId9"/>
    <p:sldId id="268" r:id="rId10"/>
    <p:sldId id="270" r:id="rId11"/>
    <p:sldId id="271" r:id="rId12"/>
    <p:sldId id="264" r:id="rId13"/>
  </p:sldIdLst>
  <p:sldSz cx="9144000" cy="6858000" type="screen4x3"/>
  <p:notesSz cx="6797675" cy="985678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5D9E5-5AE2-40E1-9E25-AA051742385D}" type="datetimeFigureOut">
              <a:rPr lang="it-IT" smtClean="0"/>
              <a:pPr/>
              <a:t>17/07/2013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73BE9-2276-4C89-B525-9181FD2EDF6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5D9E5-5AE2-40E1-9E25-AA051742385D}" type="datetimeFigureOut">
              <a:rPr lang="it-IT" smtClean="0"/>
              <a:pPr/>
              <a:t>17/07/2013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73BE9-2276-4C89-B525-9181FD2EDF6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5D9E5-5AE2-40E1-9E25-AA051742385D}" type="datetimeFigureOut">
              <a:rPr lang="it-IT" smtClean="0"/>
              <a:pPr/>
              <a:t>17/07/2013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73BE9-2276-4C89-B525-9181FD2EDF6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5D9E5-5AE2-40E1-9E25-AA051742385D}" type="datetimeFigureOut">
              <a:rPr lang="it-IT" smtClean="0"/>
              <a:pPr/>
              <a:t>17/07/2013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73BE9-2276-4C89-B525-9181FD2EDF6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5D9E5-5AE2-40E1-9E25-AA051742385D}" type="datetimeFigureOut">
              <a:rPr lang="it-IT" smtClean="0"/>
              <a:pPr/>
              <a:t>17/07/2013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73BE9-2276-4C89-B525-9181FD2EDF6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5D9E5-5AE2-40E1-9E25-AA051742385D}" type="datetimeFigureOut">
              <a:rPr lang="it-IT" smtClean="0"/>
              <a:pPr/>
              <a:t>17/07/2013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73BE9-2276-4C89-B525-9181FD2EDF6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5D9E5-5AE2-40E1-9E25-AA051742385D}" type="datetimeFigureOut">
              <a:rPr lang="it-IT" smtClean="0"/>
              <a:pPr/>
              <a:t>17/07/2013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73BE9-2276-4C89-B525-9181FD2EDF6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5D9E5-5AE2-40E1-9E25-AA051742385D}" type="datetimeFigureOut">
              <a:rPr lang="it-IT" smtClean="0"/>
              <a:pPr/>
              <a:t>17/07/2013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73BE9-2276-4C89-B525-9181FD2EDF6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5D9E5-5AE2-40E1-9E25-AA051742385D}" type="datetimeFigureOut">
              <a:rPr lang="it-IT" smtClean="0"/>
              <a:pPr/>
              <a:t>17/07/2013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73BE9-2276-4C89-B525-9181FD2EDF6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5D9E5-5AE2-40E1-9E25-AA051742385D}" type="datetimeFigureOut">
              <a:rPr lang="it-IT" smtClean="0"/>
              <a:pPr/>
              <a:t>17/07/2013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73BE9-2276-4C89-B525-9181FD2EDF6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5D9E5-5AE2-40E1-9E25-AA051742385D}" type="datetimeFigureOut">
              <a:rPr lang="it-IT" smtClean="0"/>
              <a:pPr/>
              <a:t>17/07/2013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73BE9-2276-4C89-B525-9181FD2EDF6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25D9E5-5AE2-40E1-9E25-AA051742385D}" type="datetimeFigureOut">
              <a:rPr lang="it-IT" smtClean="0"/>
              <a:pPr/>
              <a:t>17/07/2013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73BE9-2276-4C89-B525-9181FD2EDF64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o 14"/>
          <p:cNvGrpSpPr>
            <a:grpSpLocks/>
          </p:cNvGrpSpPr>
          <p:nvPr/>
        </p:nvGrpSpPr>
        <p:grpSpPr bwMode="auto">
          <a:xfrm>
            <a:off x="0" y="0"/>
            <a:ext cx="9144000" cy="1196975"/>
            <a:chOff x="0" y="0"/>
            <a:chExt cx="9144000" cy="1196975"/>
          </a:xfrm>
        </p:grpSpPr>
        <p:pic>
          <p:nvPicPr>
            <p:cNvPr id="2053" name="Immagine 15" descr="logo ance er nuovo.bmp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3437053" cy="9087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17" name="Connettore 1 16"/>
            <p:cNvCxnSpPr/>
            <p:nvPr/>
          </p:nvCxnSpPr>
          <p:spPr>
            <a:xfrm rot="5400000">
              <a:off x="2820987" y="598488"/>
              <a:ext cx="1196975" cy="0"/>
            </a:xfrm>
            <a:prstGeom prst="line">
              <a:avLst/>
            </a:prstGeom>
            <a:ln w="38100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ttore 1 17"/>
            <p:cNvCxnSpPr/>
            <p:nvPr/>
          </p:nvCxnSpPr>
          <p:spPr>
            <a:xfrm>
              <a:off x="0" y="908050"/>
              <a:ext cx="9144000" cy="0"/>
            </a:xfrm>
            <a:prstGeom prst="line">
              <a:avLst/>
            </a:prstGeom>
            <a:ln w="38100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Sottotitolo 6"/>
          <p:cNvSpPr>
            <a:spLocks noGrp="1"/>
          </p:cNvSpPr>
          <p:nvPr>
            <p:ph type="subTitle" idx="1"/>
          </p:nvPr>
        </p:nvSpPr>
        <p:spPr>
          <a:xfrm>
            <a:off x="4787900" y="5805488"/>
            <a:ext cx="4064000" cy="409575"/>
          </a:xfrm>
        </p:spPr>
        <p:txBody>
          <a:bodyPr/>
          <a:lstStyle/>
          <a:p>
            <a:pPr>
              <a:defRPr/>
            </a:pPr>
            <a:r>
              <a:rPr lang="it-IT" sz="1800" dirty="0" smtClean="0"/>
              <a:t>Rimini, 18 luglio 2013</a:t>
            </a:r>
            <a:endParaRPr lang="it-IT" sz="1800" dirty="0"/>
          </a:p>
        </p:txBody>
      </p:sp>
      <p:sp>
        <p:nvSpPr>
          <p:cNvPr id="2052" name="Titolo 8"/>
          <p:cNvSpPr>
            <a:spLocks noGrp="1"/>
          </p:cNvSpPr>
          <p:nvPr>
            <p:ph type="ctrTitle"/>
          </p:nvPr>
        </p:nvSpPr>
        <p:spPr>
          <a:xfrm>
            <a:off x="323528" y="1700809"/>
            <a:ext cx="8424936" cy="3603030"/>
          </a:xfrm>
          <a:solidFill>
            <a:schemeClr val="bg1"/>
          </a:solidFill>
          <a:ln w="57150"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it-IT" b="1" dirty="0" smtClean="0"/>
              <a:t> Interventi nelle zone terremotate dell’Emilia-Romagna:</a:t>
            </a:r>
            <a:br>
              <a:rPr lang="it-IT" b="1" dirty="0" smtClean="0"/>
            </a:br>
            <a:r>
              <a:rPr lang="it-IT" b="1" dirty="0" smtClean="0"/>
              <a:t>scenario di riferimento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496944" cy="936104"/>
          </a:xfr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r>
              <a:rPr lang="it-IT" sz="3200" dirty="0" smtClean="0"/>
              <a:t/>
            </a:r>
            <a:br>
              <a:rPr lang="it-IT" sz="3200" dirty="0" smtClean="0"/>
            </a:br>
            <a:r>
              <a:rPr lang="it-IT" dirty="0" smtClean="0"/>
              <a:t>Attestazione SOA</a:t>
            </a:r>
            <a:r>
              <a:rPr lang="it-IT" sz="3200" dirty="0" smtClean="0"/>
              <a:t/>
            </a:r>
            <a:br>
              <a:rPr lang="it-IT" sz="3200" dirty="0" smtClean="0"/>
            </a:br>
            <a:endParaRPr lang="it-IT" sz="3200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1481874"/>
            <a:ext cx="9144000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>
              <a:buBlip>
                <a:blip r:embed="rId2"/>
              </a:buBlip>
            </a:pPr>
            <a:r>
              <a:rPr lang="it-IT" b="1" dirty="0" smtClean="0"/>
              <a:t> Ordinanza n. 86/2012 e </a:t>
            </a:r>
            <a:r>
              <a:rPr lang="it-IT" b="1" dirty="0" err="1" smtClean="0"/>
              <a:t>smi</a:t>
            </a:r>
            <a:r>
              <a:rPr lang="it-IT" b="1" dirty="0" smtClean="0"/>
              <a:t>:  edifici e unità immobiliari ad uso abitativo dichiarati inagibili (ESITO E1, E2 o E3)</a:t>
            </a:r>
            <a:r>
              <a:rPr lang="it-IT" dirty="0" smtClean="0"/>
              <a:t>: attestazione SOA  per lavori di importo superiore a 500.000 Euro , è consentito il ricorso all’istituto dell’</a:t>
            </a:r>
            <a:r>
              <a:rPr lang="it-IT" dirty="0" err="1" smtClean="0"/>
              <a:t>avvalimento</a:t>
            </a:r>
            <a:r>
              <a:rPr lang="it-IT" dirty="0" smtClean="0"/>
              <a:t>. </a:t>
            </a:r>
          </a:p>
          <a:p>
            <a:r>
              <a:rPr lang="it-IT" dirty="0" smtClean="0"/>
              <a:t> </a:t>
            </a:r>
          </a:p>
          <a:p>
            <a:pPr lvl="0" algn="just">
              <a:buBlip>
                <a:blip r:embed="rId2"/>
              </a:buBlip>
            </a:pPr>
            <a:r>
              <a:rPr lang="it-IT" b="1" dirty="0" smtClean="0"/>
              <a:t> Ordinanza n. 51 /2012 e </a:t>
            </a:r>
            <a:r>
              <a:rPr lang="it-IT" b="1" dirty="0" err="1" smtClean="0"/>
              <a:t>smi</a:t>
            </a:r>
            <a:r>
              <a:rPr lang="it-IT" b="1" dirty="0" smtClean="0"/>
              <a:t>: edifici e unità immobiliari ad uso Abitativo dichiarati inagibili (ESITO E0)</a:t>
            </a:r>
            <a:r>
              <a:rPr lang="it-IT" dirty="0" smtClean="0"/>
              <a:t>: attestazione SOA  per lavori di importo superiore a 258.000 Euro, è consentito il ricorso all’istituto dell’</a:t>
            </a:r>
            <a:r>
              <a:rPr lang="it-IT" dirty="0" err="1" smtClean="0"/>
              <a:t>avvalimento</a:t>
            </a:r>
            <a:r>
              <a:rPr lang="it-IT" dirty="0" smtClean="0"/>
              <a:t>.</a:t>
            </a:r>
          </a:p>
          <a:p>
            <a:pPr algn="just"/>
            <a:r>
              <a:rPr lang="it-IT" dirty="0" smtClean="0"/>
              <a:t> </a:t>
            </a:r>
          </a:p>
          <a:p>
            <a:pPr lvl="0" algn="just">
              <a:buBlip>
                <a:blip r:embed="rId2"/>
              </a:buBlip>
            </a:pPr>
            <a:r>
              <a:rPr lang="it-IT" b="1" dirty="0" smtClean="0"/>
              <a:t> Ordinanza n. 29/2012 e </a:t>
            </a:r>
            <a:r>
              <a:rPr lang="it-IT" b="1" dirty="0" err="1" smtClean="0"/>
              <a:t>smi</a:t>
            </a:r>
            <a:r>
              <a:rPr lang="it-IT" b="1" dirty="0" smtClean="0"/>
              <a:t>: edifici e unità immobiliari ad uso abitativo temporaneamente o parzialmente inagibili (B, C)</a:t>
            </a:r>
            <a:r>
              <a:rPr lang="it-IT" dirty="0" smtClean="0"/>
              <a:t>: attestazione SOA  per lavori di importo pari o superiore a 150.000 Euro.</a:t>
            </a:r>
          </a:p>
          <a:p>
            <a:r>
              <a:rPr lang="it-IT" dirty="0" smtClean="0"/>
              <a:t> </a:t>
            </a:r>
          </a:p>
          <a:p>
            <a:pPr lvl="0" algn="just">
              <a:buBlip>
                <a:blip r:embed="rId2"/>
              </a:buBlip>
            </a:pPr>
            <a:r>
              <a:rPr lang="it-IT" b="1" dirty="0" smtClean="0"/>
              <a:t> Ordinanza n. 57/2012 e </a:t>
            </a:r>
            <a:r>
              <a:rPr lang="it-IT" b="1" dirty="0" err="1" smtClean="0"/>
              <a:t>smi</a:t>
            </a:r>
            <a:r>
              <a:rPr lang="it-IT" b="1" dirty="0" smtClean="0"/>
              <a:t>: Criteri e modalità per il riconoscimento dei danni e la concessione dei contributi per la riparazione, il ripristino, la ricostruzione di immobili ad uso produttivo</a:t>
            </a:r>
            <a:r>
              <a:rPr lang="it-IT" dirty="0" smtClean="0"/>
              <a:t>: attestazione SOA, per l’importo equivalente, per i lavori d’importo superiore a Euro 500.000,00 escluse le eventuali forniture di prefabbricati, affidati direttamente dal beneficiario all’impresa fornitrice, i cui contratti siano stati sottoscritti dopo l’entrata in vigore  dell’ordinanza. E’ altresì consentito il ricorso all’istituto dell’</a:t>
            </a:r>
            <a:r>
              <a:rPr lang="it-IT" dirty="0" err="1" smtClean="0"/>
              <a:t>avvalimento</a:t>
            </a:r>
            <a:r>
              <a:rPr lang="it-IT" dirty="0" smtClean="0"/>
              <a:t>.</a:t>
            </a:r>
            <a:endParaRPr kumimoji="0" lang="it-IT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496944" cy="936104"/>
          </a:xfr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r>
              <a:rPr lang="it-IT" sz="3200" dirty="0" smtClean="0"/>
              <a:t/>
            </a:r>
            <a:br>
              <a:rPr lang="it-IT" sz="3200" dirty="0" smtClean="0"/>
            </a:br>
            <a:r>
              <a:rPr lang="it-IT" dirty="0" smtClean="0"/>
              <a:t>“</a:t>
            </a:r>
            <a:r>
              <a:rPr lang="it-IT" dirty="0" err="1" smtClean="0"/>
              <a:t>white</a:t>
            </a:r>
            <a:r>
              <a:rPr lang="it-IT" dirty="0" smtClean="0"/>
              <a:t> </a:t>
            </a:r>
            <a:r>
              <a:rPr lang="it-IT" dirty="0" err="1" smtClean="0"/>
              <a:t>list</a:t>
            </a:r>
            <a:r>
              <a:rPr lang="it-IT" dirty="0" smtClean="0"/>
              <a:t>”</a:t>
            </a:r>
            <a:br>
              <a:rPr lang="it-IT" dirty="0" smtClean="0"/>
            </a:br>
            <a:endParaRPr lang="it-IT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323528" y="1300118"/>
            <a:ext cx="8496944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it-IT" sz="2400" b="1" dirty="0" smtClean="0"/>
              <a:t> </a:t>
            </a:r>
            <a:r>
              <a:rPr lang="it-IT" sz="2400" dirty="0" smtClean="0"/>
              <a:t>La richiesta di iscrizione alle “</a:t>
            </a:r>
            <a:r>
              <a:rPr lang="it-IT" sz="2400" dirty="0" err="1" smtClean="0"/>
              <a:t>white</a:t>
            </a:r>
            <a:r>
              <a:rPr lang="it-IT" sz="2400" dirty="0" smtClean="0"/>
              <a:t> </a:t>
            </a:r>
            <a:r>
              <a:rPr lang="it-IT" sz="2400" dirty="0" err="1" smtClean="0"/>
              <a:t>list</a:t>
            </a:r>
            <a:r>
              <a:rPr lang="it-IT" sz="2400" dirty="0" smtClean="0"/>
              <a:t>” per i lavori di ricostruzione è obbligatoria qual’ora si verifichino </a:t>
            </a:r>
            <a:r>
              <a:rPr lang="it-IT" sz="2400" u="sng" dirty="0" smtClean="0"/>
              <a:t>contemporaneamente</a:t>
            </a:r>
            <a:r>
              <a:rPr lang="it-IT" sz="2400" dirty="0" smtClean="0"/>
              <a:t> queste tre condizioni:</a:t>
            </a:r>
          </a:p>
          <a:p>
            <a:pPr algn="just"/>
            <a:endParaRPr lang="it-IT" sz="2400" dirty="0" smtClean="0"/>
          </a:p>
          <a:p>
            <a:pPr marL="355600" indent="-355600" algn="just">
              <a:buBlip>
                <a:blip r:embed="rId2"/>
              </a:buBlip>
            </a:pPr>
            <a:r>
              <a:rPr lang="it-IT" sz="2400" dirty="0" smtClean="0"/>
              <a:t>l’impresa svolge dei lavori di “ricostruzione a seguito del sisma di maggio 2012”;</a:t>
            </a:r>
          </a:p>
          <a:p>
            <a:pPr algn="just"/>
            <a:endParaRPr lang="it-IT" sz="2400" dirty="0" smtClean="0"/>
          </a:p>
          <a:p>
            <a:pPr marL="355600" indent="-355600" algn="just">
              <a:buBlip>
                <a:blip r:embed="rId2"/>
              </a:buBlip>
            </a:pPr>
            <a:r>
              <a:rPr lang="it-IT" sz="2400" dirty="0" smtClean="0"/>
              <a:t>i lavori eseguiti sono in relazione ad un contratto pubblico, privato, di subappalto o subfornitura che usufruisce del contributo pubblico;</a:t>
            </a:r>
          </a:p>
          <a:p>
            <a:pPr algn="just"/>
            <a:endParaRPr lang="it-IT" sz="2400" dirty="0" smtClean="0"/>
          </a:p>
          <a:p>
            <a:pPr marL="355600" indent="-355600" algn="just">
              <a:buBlip>
                <a:blip r:embed="rId2"/>
              </a:buBlip>
            </a:pPr>
            <a:r>
              <a:rPr lang="it-IT" sz="2400" dirty="0" smtClean="0"/>
              <a:t> la categoria dei lavori rientra tra quelle a “rischio di infiltrazione mafiosa” di cui all’art.5 bis della L 122/2012 e </a:t>
            </a:r>
            <a:r>
              <a:rPr lang="it-IT" sz="2400" dirty="0" err="1" smtClean="0"/>
              <a:t>s.m.i.</a:t>
            </a:r>
            <a:r>
              <a:rPr lang="it-IT" sz="2400" dirty="0" smtClean="0"/>
              <a:t> e ordinanza n. 91/2012.</a:t>
            </a:r>
            <a:endParaRPr kumimoji="0" lang="it-IT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r>
              <a:rPr lang="it-IT" dirty="0" smtClean="0"/>
              <a:t>Fondi destinati alla ricostruzione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400600"/>
          </a:xfrm>
        </p:spPr>
        <p:txBody>
          <a:bodyPr>
            <a:normAutofit lnSpcReduction="10000"/>
          </a:bodyPr>
          <a:lstStyle/>
          <a:p>
            <a:pPr>
              <a:buBlip>
                <a:blip r:embed="rId2"/>
              </a:buBlip>
            </a:pPr>
            <a:r>
              <a:rPr lang="it-IT" sz="2000" b="1" dirty="0" smtClean="0"/>
              <a:t>Ripristino edilizia residenziale pubblica (68 milioni €)</a:t>
            </a:r>
          </a:p>
          <a:p>
            <a:pPr>
              <a:buBlip>
                <a:blip r:embed="rId2"/>
              </a:buBlip>
            </a:pPr>
            <a:r>
              <a:rPr lang="it-IT" sz="2000" b="1" dirty="0" smtClean="0"/>
              <a:t>Programma operativo casa:</a:t>
            </a:r>
          </a:p>
          <a:p>
            <a:pPr indent="12700">
              <a:buBlip>
                <a:blip r:embed="rId3"/>
              </a:buBlip>
            </a:pPr>
            <a:r>
              <a:rPr lang="it-IT" sz="2000" dirty="0" smtClean="0"/>
              <a:t>  Interventi su edifici residenziali danneggiati (2,4 miliardi € tot):</a:t>
            </a:r>
          </a:p>
          <a:p>
            <a:pPr marL="627063" indent="0"/>
            <a:r>
              <a:rPr lang="it-IT" sz="2000" dirty="0" smtClean="0"/>
              <a:t> Edifici schede </a:t>
            </a:r>
            <a:r>
              <a:rPr lang="it-IT" sz="2000" dirty="0" err="1" smtClean="0"/>
              <a:t>AeDES</a:t>
            </a:r>
            <a:r>
              <a:rPr lang="it-IT" sz="2000" dirty="0" smtClean="0"/>
              <a:t> B,C 700 milioni €</a:t>
            </a:r>
          </a:p>
          <a:p>
            <a:pPr marL="627063" indent="0"/>
            <a:r>
              <a:rPr lang="it-IT" sz="2000" dirty="0" smtClean="0"/>
              <a:t> Edifici schede </a:t>
            </a:r>
            <a:r>
              <a:rPr lang="it-IT" sz="2000" dirty="0" err="1" smtClean="0"/>
              <a:t>AeDES</a:t>
            </a:r>
            <a:r>
              <a:rPr lang="it-IT" sz="2000" dirty="0" smtClean="0"/>
              <a:t> E0 800 milioni €</a:t>
            </a:r>
          </a:p>
          <a:p>
            <a:pPr marL="627063" indent="0"/>
            <a:r>
              <a:rPr lang="it-IT" sz="2000" dirty="0" smtClean="0"/>
              <a:t> Edifici schede </a:t>
            </a:r>
            <a:r>
              <a:rPr lang="it-IT" sz="2000" dirty="0" err="1" smtClean="0"/>
              <a:t>AeDES</a:t>
            </a:r>
            <a:r>
              <a:rPr lang="it-IT" sz="2000" dirty="0" smtClean="0"/>
              <a:t> E1, E2, E3 900 milioni €</a:t>
            </a:r>
          </a:p>
          <a:p>
            <a:pPr marL="531813" indent="-176213">
              <a:buBlip>
                <a:blip r:embed="rId3"/>
              </a:buBlip>
            </a:pPr>
            <a:r>
              <a:rPr lang="it-IT" sz="2000" dirty="0" smtClean="0"/>
              <a:t> contributo autonoma sistemazione (CAS) e assegnazione alloggi in locazione (80,2 milioni € + 55 milioni €)</a:t>
            </a:r>
          </a:p>
          <a:p>
            <a:pPr>
              <a:buBlip>
                <a:blip r:embed="rId2"/>
              </a:buBlip>
            </a:pPr>
            <a:r>
              <a:rPr lang="it-IT" sz="2000" b="1" dirty="0" smtClean="0"/>
              <a:t>Programma edifici industriali (3,2 miliardi €)</a:t>
            </a:r>
          </a:p>
          <a:p>
            <a:pPr>
              <a:buBlip>
                <a:blip r:embed="rId2"/>
              </a:buBlip>
            </a:pPr>
            <a:r>
              <a:rPr lang="it-IT" sz="2000" b="1" dirty="0" smtClean="0"/>
              <a:t>Bando INAIL - messa in sicurezza edifici industriali - (67,2 milioni €)</a:t>
            </a:r>
          </a:p>
          <a:p>
            <a:pPr>
              <a:buBlip>
                <a:blip r:embed="rId2"/>
              </a:buBlip>
            </a:pPr>
            <a:r>
              <a:rPr lang="it-IT" sz="2000" b="1" dirty="0" smtClean="0"/>
              <a:t>Programma operativo municipi (50 ,5 milioni €)</a:t>
            </a:r>
          </a:p>
          <a:p>
            <a:pPr>
              <a:buBlip>
                <a:blip r:embed="rId2"/>
              </a:buBlip>
            </a:pPr>
            <a:r>
              <a:rPr lang="it-IT" sz="2000" b="1" dirty="0" smtClean="0"/>
              <a:t>Programma operativo scuole (242,45 milioni €)</a:t>
            </a:r>
          </a:p>
          <a:p>
            <a:pPr>
              <a:buBlip>
                <a:blip r:embed="rId2"/>
              </a:buBlip>
            </a:pPr>
            <a:r>
              <a:rPr lang="it-IT" sz="2000" b="1" dirty="0" smtClean="0"/>
              <a:t>Programma operativo edifici religiosi (16 milioni €)</a:t>
            </a:r>
          </a:p>
          <a:p>
            <a:pPr>
              <a:buBlip>
                <a:blip r:embed="rId2"/>
              </a:buBlip>
            </a:pPr>
            <a:r>
              <a:rPr lang="it-IT" sz="2000" b="1" dirty="0" smtClean="0"/>
              <a:t>Piano regionale per la realizzazione di opere pubbliche post-sisma (1,5 miliardi €)</a:t>
            </a:r>
          </a:p>
          <a:p>
            <a:pPr>
              <a:buBlip>
                <a:blip r:embed="rId2"/>
              </a:buBlip>
            </a:pPr>
            <a:r>
              <a:rPr lang="it-IT" sz="2000" b="1" dirty="0" smtClean="0"/>
              <a:t>Opere di pronto intervento e rimozione delle macerie (168 milioni €) </a:t>
            </a:r>
          </a:p>
          <a:p>
            <a:pPr>
              <a:buBlip>
                <a:blip r:embed="rId2"/>
              </a:buBlip>
            </a:pPr>
            <a:r>
              <a:rPr lang="it-IT" sz="2000" b="1" dirty="0" smtClean="0"/>
              <a:t>Donazioni (56,77 milioni €)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0"/>
            <a:ext cx="686837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2776"/>
          </a:xfr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r>
              <a:rPr lang="it-IT" sz="3200" dirty="0" smtClean="0"/>
              <a:t/>
            </a:r>
            <a:br>
              <a:rPr lang="it-IT" sz="3200" dirty="0" smtClean="0"/>
            </a:br>
            <a:r>
              <a:rPr lang="it-IT" sz="3200" dirty="0" smtClean="0"/>
              <a:t>ANCE EMILIA-ROMAGNA PER LA RICOSTRUZIONE</a:t>
            </a:r>
            <a:br>
              <a:rPr lang="it-IT" sz="3200" dirty="0" smtClean="0"/>
            </a:br>
            <a:r>
              <a:rPr lang="it-IT" sz="3200" dirty="0" smtClean="0"/>
              <a:t>Il Progetto</a:t>
            </a:r>
            <a:br>
              <a:rPr lang="it-IT" sz="3200" dirty="0" smtClean="0"/>
            </a:br>
            <a:endParaRPr lang="it-IT" sz="3200" dirty="0"/>
          </a:p>
        </p:txBody>
      </p:sp>
      <p:sp>
        <p:nvSpPr>
          <p:cNvPr id="5" name="Rettangolo 4"/>
          <p:cNvSpPr/>
          <p:nvPr/>
        </p:nvSpPr>
        <p:spPr>
          <a:xfrm>
            <a:off x="395536" y="1844824"/>
            <a:ext cx="8424936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0" indent="-273050" algn="just">
              <a:buBlip>
                <a:blip r:embed="rId2"/>
              </a:buBlip>
            </a:pPr>
            <a:r>
              <a:rPr lang="it-IT" sz="2400" dirty="0" smtClean="0"/>
              <a:t> </a:t>
            </a:r>
            <a:r>
              <a:rPr lang="it-IT" sz="2800" dirty="0" smtClean="0"/>
              <a:t>Campagna di informazione e di promozione delle imprese associate ad ANCE,</a:t>
            </a:r>
            <a:r>
              <a:rPr lang="it-IT" sz="3200" dirty="0" smtClean="0"/>
              <a:t> </a:t>
            </a:r>
          </a:p>
          <a:p>
            <a:pPr marL="648000" indent="-273050" algn="just"/>
            <a:r>
              <a:rPr lang="it-IT" sz="2800" dirty="0" smtClean="0"/>
              <a:t>“</a:t>
            </a:r>
            <a:r>
              <a:rPr lang="it-IT" sz="2800" i="1" dirty="0" smtClean="0"/>
              <a:t>Se devi ricostruire vai sul sicuro. Affidati ad ANCE</a:t>
            </a:r>
            <a:r>
              <a:rPr lang="it-IT" sz="2800" dirty="0" smtClean="0"/>
              <a:t>”</a:t>
            </a:r>
          </a:p>
          <a:p>
            <a:pPr marL="273050" indent="-273050" algn="just"/>
            <a:endParaRPr lang="it-IT" dirty="0" smtClean="0"/>
          </a:p>
          <a:p>
            <a:pPr marL="355600" indent="-355600" algn="just">
              <a:buBlip>
                <a:blip r:embed="rId2"/>
              </a:buBlip>
            </a:pPr>
            <a:r>
              <a:rPr lang="it-IT" sz="2800" u="sng" dirty="0" smtClean="0"/>
              <a:t>Utenti</a:t>
            </a:r>
            <a:r>
              <a:rPr lang="it-IT" sz="2800" dirty="0" smtClean="0"/>
              <a:t>: privati ed aziende con esigenze di ricostruzione e/o messa in sicurezza degli edifici danneggiati</a:t>
            </a:r>
          </a:p>
          <a:p>
            <a:pPr marL="355600" indent="-355600" algn="just"/>
            <a:endParaRPr lang="it-IT" dirty="0" smtClean="0"/>
          </a:p>
          <a:p>
            <a:pPr marL="273050" indent="-273050" algn="just">
              <a:buBlip>
                <a:blip r:embed="rId2"/>
              </a:buBlip>
            </a:pPr>
            <a:r>
              <a:rPr lang="it-IT" sz="2800" dirty="0" smtClean="0"/>
              <a:t> </a:t>
            </a:r>
            <a:r>
              <a:rPr lang="it-IT" sz="2800" u="sng" dirty="0" smtClean="0"/>
              <a:t>Partecipanti</a:t>
            </a:r>
            <a:r>
              <a:rPr lang="it-IT" sz="2800" dirty="0" smtClean="0"/>
              <a:t>: Attualmente Associazioni ANCE delle province del cratere (Bologna, Ferrara, Modena e Reggio Emilia) e ANCE Emilia-Romagna per l’attività di coordinamento e supervisione</a:t>
            </a:r>
          </a:p>
          <a:p>
            <a:pPr algn="just"/>
            <a:endParaRPr lang="it-IT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179512" y="1340768"/>
            <a:ext cx="8712968" cy="53737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buFont typeface="Arial" pitchFamily="34" charset="0"/>
              <a:buChar char="•"/>
            </a:pPr>
            <a:r>
              <a:rPr lang="it-IT" sz="2600" dirty="0" smtClean="0"/>
              <a:t>  affissione esterna,</a:t>
            </a:r>
          </a:p>
          <a:p>
            <a:pPr marL="177800" indent="-177800" algn="just">
              <a:lnSpc>
                <a:spcPct val="120000"/>
              </a:lnSpc>
              <a:buFont typeface="Arial" pitchFamily="34" charset="0"/>
              <a:buChar char="•"/>
            </a:pPr>
            <a:r>
              <a:rPr lang="it-IT" sz="2600" dirty="0" smtClean="0"/>
              <a:t>divulgazione su Google </a:t>
            </a:r>
            <a:r>
              <a:rPr lang="it-IT" sz="2600" dirty="0" err="1" smtClean="0"/>
              <a:t>Adwords</a:t>
            </a:r>
            <a:r>
              <a:rPr lang="it-IT" sz="2600" dirty="0" smtClean="0"/>
              <a:t>: inserimento delle parole chiave più ricercate attinenti la specifica offerta comunicativa,</a:t>
            </a:r>
          </a:p>
          <a:p>
            <a:pPr algn="just">
              <a:lnSpc>
                <a:spcPct val="120000"/>
              </a:lnSpc>
              <a:buFont typeface="Arial" pitchFamily="34" charset="0"/>
              <a:buChar char="•"/>
            </a:pPr>
            <a:r>
              <a:rPr lang="it-IT" sz="2600" dirty="0" smtClean="0"/>
              <a:t>  banner advertising: su siti di informazione locale,</a:t>
            </a:r>
          </a:p>
          <a:p>
            <a:pPr marL="177800" indent="-177800" algn="just">
              <a:lnSpc>
                <a:spcPct val="120000"/>
              </a:lnSpc>
              <a:buFont typeface="Arial" pitchFamily="34" charset="0"/>
              <a:buChar char="•"/>
            </a:pPr>
            <a:r>
              <a:rPr lang="it-IT" sz="2600" dirty="0" smtClean="0"/>
              <a:t>organizzazione di incontri: eventi rivolti ai residenti assieme agli Enti locali, nelle aree colpite dal sisma, </a:t>
            </a:r>
          </a:p>
          <a:p>
            <a:pPr marL="177800" indent="-177800" algn="just">
              <a:lnSpc>
                <a:spcPct val="120000"/>
              </a:lnSpc>
              <a:buFont typeface="Arial" pitchFamily="34" charset="0"/>
              <a:buChar char="•"/>
            </a:pPr>
            <a:r>
              <a:rPr lang="it-IT" sz="2600" dirty="0" smtClean="0"/>
              <a:t>Informativa: divulgazione capillare di un utile vademecum “</a:t>
            </a:r>
            <a:r>
              <a:rPr lang="it-IT" sz="2600" i="1" dirty="0" smtClean="0"/>
              <a:t>Ricostruzione. Le cose che devi sapere</a:t>
            </a:r>
            <a:r>
              <a:rPr lang="it-IT" sz="2600" dirty="0" smtClean="0"/>
              <a:t>”, a tutti gli operatori economici del territorio,</a:t>
            </a:r>
          </a:p>
          <a:p>
            <a:pPr marL="177800" indent="-177800" algn="just">
              <a:lnSpc>
                <a:spcPct val="120000"/>
              </a:lnSpc>
              <a:buFont typeface="Arial" pitchFamily="34" charset="0"/>
              <a:buChar char="•"/>
            </a:pPr>
            <a:r>
              <a:rPr lang="it-IT" sz="2600" dirty="0" smtClean="0"/>
              <a:t>sito web dedicato: </a:t>
            </a:r>
            <a:r>
              <a:rPr lang="it-IT" sz="2600" i="1" dirty="0" smtClean="0"/>
              <a:t>www.anceperlaricostruzione.it</a:t>
            </a:r>
            <a:r>
              <a:rPr lang="it-IT" sz="2600" dirty="0" smtClean="0"/>
              <a:t> con l’elenco delle imprese associate ANCE aderenti all’iniziativa,</a:t>
            </a:r>
          </a:p>
        </p:txBody>
      </p:sp>
      <p:sp>
        <p:nvSpPr>
          <p:cNvPr id="6" name="Titolo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12968" cy="1080120"/>
          </a:xfr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r>
              <a:rPr lang="it-IT" sz="3200" dirty="0" smtClean="0"/>
              <a:t/>
            </a:r>
            <a:br>
              <a:rPr lang="it-IT" sz="3200" dirty="0" smtClean="0"/>
            </a:br>
            <a:r>
              <a:rPr lang="it-IT" sz="3200" dirty="0" smtClean="0"/>
              <a:t>ANCE EMILIA-ROMAGNA PER LA RICOSTRUZIONE</a:t>
            </a:r>
            <a:br>
              <a:rPr lang="it-IT" sz="3200" dirty="0" smtClean="0"/>
            </a:br>
            <a:r>
              <a:rPr lang="it-IT" sz="3200" dirty="0" smtClean="0"/>
              <a:t> Gli strumenti</a:t>
            </a:r>
            <a:br>
              <a:rPr lang="it-IT" sz="3200" dirty="0" smtClean="0"/>
            </a:br>
            <a:endParaRPr lang="it-IT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0811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it-IT" dirty="0" smtClean="0"/>
              <a:t>Convenzioni di ANCE Emilia Romagna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328592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endParaRPr lang="it-IT" dirty="0" smtClean="0"/>
          </a:p>
          <a:p>
            <a:pPr marL="0" indent="0" algn="just">
              <a:buNone/>
            </a:pPr>
            <a:r>
              <a:rPr lang="it-IT" sz="3800" dirty="0" smtClean="0"/>
              <a:t>ANCE Emilia Romagna ha siglato tre protocolli d’intesa con i seguenti </a:t>
            </a:r>
            <a:r>
              <a:rPr lang="it-IT" sz="3800" dirty="0" err="1" smtClean="0"/>
              <a:t>partners</a:t>
            </a:r>
            <a:r>
              <a:rPr lang="it-IT" sz="3800" dirty="0" smtClean="0"/>
              <a:t>:</a:t>
            </a:r>
          </a:p>
          <a:p>
            <a:pPr marL="0" indent="0" algn="just">
              <a:buNone/>
            </a:pPr>
            <a:endParaRPr lang="it-IT" sz="3800" dirty="0" smtClean="0"/>
          </a:p>
          <a:p>
            <a:pPr algn="just">
              <a:buFont typeface="+mj-lt"/>
              <a:buAutoNum type="arabicPeriod"/>
            </a:pPr>
            <a:r>
              <a:rPr lang="it-IT" sz="3800" b="1" dirty="0" smtClean="0"/>
              <a:t>ASPPI</a:t>
            </a:r>
            <a:r>
              <a:rPr lang="it-IT" sz="3800" dirty="0" smtClean="0"/>
              <a:t> </a:t>
            </a:r>
            <a:r>
              <a:rPr lang="it-IT" sz="3800" dirty="0" smtClean="0">
                <a:sym typeface="Wingdings" pitchFamily="2" charset="2"/>
              </a:rPr>
              <a:t> </a:t>
            </a:r>
            <a:r>
              <a:rPr lang="it-IT" sz="3800" dirty="0" smtClean="0"/>
              <a:t>si impegna a comunicare, nelle diverse province interessate il quadro degli interventi e delle prestazioni richiesti dai suoi associati;</a:t>
            </a:r>
          </a:p>
          <a:p>
            <a:pPr algn="just">
              <a:buFont typeface="+mj-lt"/>
              <a:buAutoNum type="arabicPeriod"/>
            </a:pPr>
            <a:r>
              <a:rPr lang="it-IT" sz="3800" b="1" dirty="0" smtClean="0"/>
              <a:t>Ordine degli architetti </a:t>
            </a:r>
            <a:r>
              <a:rPr lang="it-IT" sz="3800" b="1" dirty="0" smtClean="0">
                <a:sym typeface="Wingdings" pitchFamily="2" charset="2"/>
              </a:rPr>
              <a:t></a:t>
            </a:r>
            <a:r>
              <a:rPr lang="it-IT" sz="3800" dirty="0" smtClean="0">
                <a:sym typeface="Wingdings" pitchFamily="2" charset="2"/>
              </a:rPr>
              <a:t> </a:t>
            </a:r>
            <a:r>
              <a:rPr lang="it-IT" sz="3800" dirty="0" smtClean="0"/>
              <a:t>si impegna a comunicare, i Professionisti iscritti che hanno aderito al Protocollo Etico suddivisi per Provincia;</a:t>
            </a:r>
          </a:p>
          <a:p>
            <a:pPr algn="just">
              <a:buFont typeface="+mj-lt"/>
              <a:buAutoNum type="arabicPeriod"/>
            </a:pPr>
            <a:r>
              <a:rPr lang="it-IT" sz="3800" b="1" dirty="0" smtClean="0"/>
              <a:t>Ordine degli ingegneri</a:t>
            </a:r>
            <a:r>
              <a:rPr lang="it-IT" sz="3800" dirty="0" smtClean="0"/>
              <a:t> </a:t>
            </a:r>
            <a:r>
              <a:rPr lang="it-IT" sz="3800" dirty="0" smtClean="0">
                <a:sym typeface="Wingdings" pitchFamily="2" charset="2"/>
              </a:rPr>
              <a:t> si impegnano a favorire gli incontri </a:t>
            </a:r>
            <a:r>
              <a:rPr lang="it-IT" sz="3800" dirty="0" smtClean="0"/>
              <a:t>presso le sedi territoriali per analizzare le reciproche esigenze.</a:t>
            </a:r>
          </a:p>
          <a:p>
            <a:pPr algn="just">
              <a:buFont typeface="+mj-lt"/>
              <a:buAutoNum type="arabicPeriod"/>
            </a:pPr>
            <a:endParaRPr lang="it-IT" sz="3800" dirty="0" smtClean="0"/>
          </a:p>
          <a:p>
            <a:pPr marL="0" indent="0" algn="just">
              <a:buNone/>
            </a:pPr>
            <a:r>
              <a:rPr lang="it-IT" sz="3800" dirty="0" smtClean="0"/>
              <a:t>ANCE provinciale, in ogni protocollo sottoscritto si impegna a comunicare gli elenchi delle imprese specializzate nei lavori richiesti dalle tre categorie.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r>
              <a:rPr lang="it-IT" sz="4000" dirty="0" smtClean="0"/>
              <a:t/>
            </a:r>
            <a:br>
              <a:rPr lang="it-IT" sz="4000" dirty="0" smtClean="0"/>
            </a:br>
            <a:r>
              <a:rPr lang="it-IT" sz="4000" dirty="0" smtClean="0"/>
              <a:t>Le regole per la ricostruzione</a:t>
            </a:r>
            <a:br>
              <a:rPr lang="it-IT" sz="4000" dirty="0" smtClean="0"/>
            </a:br>
            <a:endParaRPr lang="it-IT" sz="4000" dirty="0" smtClean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4885953"/>
          </a:xfrm>
        </p:spPr>
        <p:txBody>
          <a:bodyPr wrap="square">
            <a:spAutoFit/>
          </a:bodyPr>
          <a:lstStyle/>
          <a:p>
            <a:pPr algn="just">
              <a:buBlip>
                <a:blip r:embed="rId2"/>
              </a:buBlip>
            </a:pPr>
            <a:r>
              <a:rPr lang="it-IT" sz="2000" dirty="0" smtClean="0"/>
              <a:t>Norma principale di riferimento: </a:t>
            </a:r>
            <a:r>
              <a:rPr lang="it-IT" sz="2000" b="1" dirty="0" smtClean="0"/>
              <a:t>Decreto Legge n. 74/2012</a:t>
            </a:r>
            <a:r>
              <a:rPr lang="it-IT" sz="2000" dirty="0" smtClean="0"/>
              <a:t>, convertito con Legge n. 122 /2012 e modificato dal Decreto Legge n. 174/2012 e in ultimo dal  Decreto Legge 43/2013 (convertito con  Legge n.71/2013).</a:t>
            </a:r>
          </a:p>
          <a:p>
            <a:pPr algn="just">
              <a:buNone/>
            </a:pPr>
            <a:endParaRPr lang="it-IT" sz="2000" dirty="0" smtClean="0"/>
          </a:p>
          <a:p>
            <a:pPr algn="just">
              <a:buBlip>
                <a:blip r:embed="rId2"/>
              </a:buBlip>
            </a:pPr>
            <a:r>
              <a:rPr lang="it-IT" sz="2000" b="1" dirty="0" smtClean="0"/>
              <a:t>Commissario Delegato </a:t>
            </a:r>
            <a:r>
              <a:rPr lang="it-IT" sz="2000" dirty="0" smtClean="0"/>
              <a:t>alla ricostruzione in Emilia-Romagna è il Presidente della Regione </a:t>
            </a:r>
            <a:r>
              <a:rPr lang="it-IT" sz="2000" b="1" dirty="0" smtClean="0"/>
              <a:t>Vasco Errani</a:t>
            </a:r>
            <a:r>
              <a:rPr lang="it-IT" sz="2000" dirty="0" smtClean="0"/>
              <a:t>.</a:t>
            </a:r>
          </a:p>
          <a:p>
            <a:pPr algn="just">
              <a:buNone/>
            </a:pPr>
            <a:endParaRPr lang="it-IT" sz="2000" dirty="0" smtClean="0"/>
          </a:p>
          <a:p>
            <a:pPr algn="just">
              <a:buBlip>
                <a:blip r:embed="rId2"/>
              </a:buBlip>
            </a:pPr>
            <a:r>
              <a:rPr lang="it-IT" sz="2000" dirty="0" smtClean="0"/>
              <a:t>Provvedimenti del Commissario: più di </a:t>
            </a:r>
            <a:r>
              <a:rPr lang="it-IT" sz="2000" b="1" dirty="0" smtClean="0"/>
              <a:t>150 Ordinanze  </a:t>
            </a:r>
            <a:r>
              <a:rPr lang="it-IT" sz="2000" dirty="0" smtClean="0"/>
              <a:t>che regolamentano la ricostruzione degli edifici civili, commerciali, produttivi, storici, nonché tempi e modi per le richieste di indennizzo da parte dei soggetti aventi diritto (ordinanza n. 57/2012 per  edifici industriali, ordinanza n. 29, n. 51 e n. 86 del 2012 per edifici residenziali a seconda della classificazione </a:t>
            </a:r>
            <a:r>
              <a:rPr lang="it-IT" sz="2000" dirty="0" err="1" smtClean="0"/>
              <a:t>AeDES</a:t>
            </a:r>
            <a:r>
              <a:rPr lang="it-IT" sz="2000" dirty="0" smtClean="0"/>
              <a:t>).</a:t>
            </a:r>
          </a:p>
          <a:p>
            <a:pPr algn="just">
              <a:buNone/>
            </a:pPr>
            <a:endParaRPr lang="it-IT" sz="2000" dirty="0" smtClean="0"/>
          </a:p>
          <a:p>
            <a:pPr algn="just">
              <a:buBlip>
                <a:blip r:embed="rId2"/>
              </a:buBlip>
            </a:pPr>
            <a:r>
              <a:rPr lang="it-IT" sz="2000" b="1" dirty="0" smtClean="0"/>
              <a:t>Legge Regionale sulla Ricostruzione n. 16/2012.</a:t>
            </a:r>
            <a:endParaRPr lang="it-IT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620688"/>
          </a:xfr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r>
              <a:rPr lang="it-IT" sz="4000" dirty="0" smtClean="0"/>
              <a:t>Alcune scadenze di riferimento</a:t>
            </a:r>
            <a:endParaRPr lang="it-IT" sz="4000" dirty="0"/>
          </a:p>
        </p:txBody>
      </p:sp>
      <p:sp>
        <p:nvSpPr>
          <p:cNvPr id="4" name="Rettangolo 3"/>
          <p:cNvSpPr/>
          <p:nvPr/>
        </p:nvSpPr>
        <p:spPr>
          <a:xfrm>
            <a:off x="467544" y="948691"/>
            <a:ext cx="835292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0" indent="-273050" algn="just">
              <a:buBlip>
                <a:blip r:embed="rId2"/>
              </a:buBlip>
            </a:pPr>
            <a:r>
              <a:rPr lang="it-IT" b="1" dirty="0" smtClean="0"/>
              <a:t> </a:t>
            </a:r>
            <a:r>
              <a:rPr lang="it-IT" sz="2400" b="1" dirty="0" smtClean="0"/>
              <a:t>31/12/2013:</a:t>
            </a:r>
          </a:p>
          <a:p>
            <a:pPr marL="273050" indent="-273050" algn="just"/>
            <a:endParaRPr lang="it-IT" sz="1200" b="1" dirty="0" smtClean="0"/>
          </a:p>
          <a:p>
            <a:pPr marL="273050" indent="-273050" algn="just">
              <a:buFont typeface="Arial" pitchFamily="34" charset="0"/>
              <a:buChar char="•"/>
            </a:pPr>
            <a:r>
              <a:rPr lang="it-IT" sz="2400" b="1" dirty="0" smtClean="0"/>
              <a:t> presentazione delle domande per </a:t>
            </a:r>
            <a:r>
              <a:rPr lang="it-IT" sz="2400" dirty="0" smtClean="0"/>
              <a:t>edifici e unità immobiliari ad uso </a:t>
            </a:r>
            <a:r>
              <a:rPr lang="it-IT" sz="2400" b="1" dirty="0" smtClean="0"/>
              <a:t>ABITATIVO che </a:t>
            </a:r>
            <a:r>
              <a:rPr lang="it-IT" sz="2400" dirty="0" smtClean="0"/>
              <a:t>hanno subito danni leggeri (</a:t>
            </a:r>
            <a:r>
              <a:rPr lang="it-IT" sz="2400" b="1" dirty="0" smtClean="0"/>
              <a:t>classificati B o C </a:t>
            </a:r>
            <a:r>
              <a:rPr lang="it-IT" sz="2400" dirty="0" smtClean="0"/>
              <a:t>secondo la scheda </a:t>
            </a:r>
            <a:r>
              <a:rPr lang="it-IT" sz="2400" dirty="0" err="1" smtClean="0"/>
              <a:t>AeDES</a:t>
            </a:r>
            <a:r>
              <a:rPr lang="it-IT" sz="2400" dirty="0" smtClean="0"/>
              <a:t>);</a:t>
            </a:r>
          </a:p>
          <a:p>
            <a:pPr marL="273050" indent="-273050" algn="just"/>
            <a:endParaRPr lang="it-IT" sz="1200" dirty="0" smtClean="0"/>
          </a:p>
          <a:p>
            <a:pPr marL="273050" indent="-273050" algn="just">
              <a:buFont typeface="Arial" pitchFamily="34" charset="0"/>
              <a:buChar char="•"/>
            </a:pPr>
            <a:r>
              <a:rPr lang="it-IT" sz="2400" b="1" dirty="0" smtClean="0"/>
              <a:t> presentazione delle domande per </a:t>
            </a:r>
            <a:r>
              <a:rPr lang="it-IT" sz="2400" dirty="0" smtClean="0"/>
              <a:t>edifici e unità immobiliari ad uso </a:t>
            </a:r>
            <a:r>
              <a:rPr lang="it-IT" sz="2400" b="1" dirty="0" smtClean="0"/>
              <a:t>ABITATIVO </a:t>
            </a:r>
            <a:r>
              <a:rPr lang="it-IT" sz="2400" dirty="0" smtClean="0"/>
              <a:t>ritenuti inagibili (</a:t>
            </a:r>
            <a:r>
              <a:rPr lang="it-IT" sz="2400" b="1" dirty="0" smtClean="0"/>
              <a:t>classificati E0, E1, E2, E3 </a:t>
            </a:r>
            <a:r>
              <a:rPr lang="it-IT" sz="2400" dirty="0" smtClean="0"/>
              <a:t>secondo la scheda </a:t>
            </a:r>
            <a:r>
              <a:rPr lang="it-IT" sz="2400" dirty="0" err="1" smtClean="0"/>
              <a:t>AeDES</a:t>
            </a:r>
            <a:r>
              <a:rPr lang="it-IT" sz="2400" dirty="0" smtClean="0"/>
              <a:t>);</a:t>
            </a:r>
          </a:p>
          <a:p>
            <a:pPr marL="273050" indent="-273050" algn="just"/>
            <a:endParaRPr lang="it-IT" sz="1200" dirty="0" smtClean="0"/>
          </a:p>
          <a:p>
            <a:pPr marL="273050" indent="-273050" algn="just">
              <a:buFont typeface="Arial" pitchFamily="34" charset="0"/>
              <a:buChar char="•"/>
            </a:pPr>
            <a:r>
              <a:rPr lang="it-IT" sz="2400" b="1" dirty="0" smtClean="0"/>
              <a:t>presentazione delle domande </a:t>
            </a:r>
            <a:r>
              <a:rPr lang="it-IT" sz="2400" dirty="0" smtClean="0"/>
              <a:t>per immobili ad uso </a:t>
            </a:r>
            <a:r>
              <a:rPr lang="it-IT" sz="2400" b="1" dirty="0" smtClean="0"/>
              <a:t>PRODUTTIVO che hanno </a:t>
            </a:r>
            <a:r>
              <a:rPr lang="it-IT" sz="2400" dirty="0" smtClean="0"/>
              <a:t>subito danni (imprese industriali, dei servizi, commerciali, artigianali, turistiche, agricole, agrituristiche, zootecniche, professionali); </a:t>
            </a:r>
          </a:p>
          <a:p>
            <a:pPr marL="273050" indent="-273050" algn="just"/>
            <a:endParaRPr lang="it-IT" sz="2400" dirty="0" smtClean="0"/>
          </a:p>
          <a:p>
            <a:pPr marL="273050" indent="-273050" algn="just">
              <a:buBlip>
                <a:blip r:embed="rId2"/>
              </a:buBlip>
            </a:pPr>
            <a:r>
              <a:rPr lang="it-IT" sz="2400" dirty="0" smtClean="0"/>
              <a:t> </a:t>
            </a:r>
            <a:r>
              <a:rPr lang="it-IT" sz="2400" b="1" dirty="0" smtClean="0"/>
              <a:t>31/12/2014 termine stato di emergenza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it-IT" dirty="0" smtClean="0"/>
              <a:t>I contributi disponibili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Blip>
                <a:blip r:embed="rId2"/>
              </a:buBlip>
            </a:pPr>
            <a:r>
              <a:rPr lang="it-IT" dirty="0" smtClean="0"/>
              <a:t>Cittadini e Imprese possono chiedere </a:t>
            </a:r>
            <a:r>
              <a:rPr lang="it-IT" b="1" dirty="0" smtClean="0"/>
              <a:t>contributi a fondo perduto pari al 100% dei costi ammissibili per la riparazione dei danni </a:t>
            </a:r>
            <a:r>
              <a:rPr lang="it-IT" dirty="0" smtClean="0"/>
              <a:t>dopo aver presentato al Comune di competenza l’apposita domanda. </a:t>
            </a:r>
          </a:p>
          <a:p>
            <a:pPr algn="just"/>
            <a:endParaRPr lang="it-IT" dirty="0" smtClean="0"/>
          </a:p>
          <a:p>
            <a:pPr algn="just">
              <a:buBlip>
                <a:blip r:embed="rId2"/>
              </a:buBlip>
            </a:pPr>
            <a:r>
              <a:rPr lang="it-IT" dirty="0" smtClean="0"/>
              <a:t> Il finanziamento viene erogato </a:t>
            </a:r>
            <a:r>
              <a:rPr lang="it-IT" b="1" dirty="0" smtClean="0"/>
              <a:t>dall</a:t>
            </a:r>
            <a:r>
              <a:rPr lang="it-IT" dirty="0" smtClean="0"/>
              <a:t>’</a:t>
            </a:r>
            <a:r>
              <a:rPr lang="it-IT" b="1" dirty="0" smtClean="0"/>
              <a:t>Istituto di Credito scelto dal richiedente</a:t>
            </a:r>
            <a:r>
              <a:rPr lang="it-IT" dirty="0" smtClean="0"/>
              <a:t> </a:t>
            </a:r>
            <a:r>
              <a:rPr lang="it-IT" b="1" dirty="0" smtClean="0"/>
              <a:t>direttamente all’impresa esecutrice dei lavori </a:t>
            </a:r>
            <a:r>
              <a:rPr lang="it-IT" dirty="0" smtClean="0"/>
              <a:t>e ai tecnici che hanno curato la progettazione.</a:t>
            </a:r>
            <a:endParaRPr lang="it-IT" b="1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640960" cy="1152128"/>
          </a:xfr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r>
              <a:rPr lang="it-IT" dirty="0" smtClean="0"/>
              <a:t>Requisiti richiesti alle imprese edili</a:t>
            </a:r>
            <a:endParaRPr lang="it-IT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79512" y="1916832"/>
            <a:ext cx="8964488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Blip>
                <a:blip r:embed="rId2"/>
              </a:buBlip>
              <a:tabLst/>
            </a:pPr>
            <a:r>
              <a:rPr kumimoji="0" lang="it-IT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Possedere il requisito della regolarità contributiva (DURC);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it-IT" sz="2800" dirty="0" smtClean="0">
              <a:cs typeface="Arial" pitchFamily="34" charset="0"/>
            </a:endParaRPr>
          </a:p>
          <a:p>
            <a:pPr marL="450850" marR="0" lvl="0" indent="-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Blip>
                <a:blip r:embed="rId2"/>
              </a:buBlip>
              <a:tabLst/>
            </a:pPr>
            <a:r>
              <a:rPr kumimoji="0" lang="it-IT" sz="28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P</a:t>
            </a:r>
            <a:r>
              <a:rPr kumimoji="0" lang="it-IT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ossedere l’attestazione SOA</a:t>
            </a:r>
            <a:r>
              <a:rPr kumimoji="0" lang="it-IT" sz="28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it-IT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laddove richiesta dalle ordinanze, in base all’importo dei lavori;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it-IT" sz="2800" dirty="0" smtClean="0">
              <a:cs typeface="Arial" pitchFamily="34" charset="0"/>
            </a:endParaRPr>
          </a:p>
          <a:p>
            <a:pPr marL="355600" marR="0" lvl="0" indent="-355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Blip>
                <a:blip r:embed="rId2"/>
              </a:buBlip>
              <a:tabLst/>
            </a:pPr>
            <a:r>
              <a:rPr kumimoji="0" lang="it-IT" sz="28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it-IT" sz="2800" i="0" u="sng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</a:t>
            </a:r>
            <a:r>
              <a:rPr kumimoji="0" lang="it-IT" sz="280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ver presentato domanda di iscrizione</a:t>
            </a:r>
            <a:r>
              <a:rPr kumimoji="0" lang="it-IT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negli elenchi delle imprese non soggette a tentativo di infiltrazione mafiosa istituiti presso le Prefetture, le cosiddette “</a:t>
            </a:r>
            <a:r>
              <a:rPr kumimoji="0" lang="it-IT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White </a:t>
            </a:r>
            <a:r>
              <a:rPr kumimoji="0" lang="it-IT" sz="280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List</a:t>
            </a:r>
            <a:r>
              <a:rPr kumimoji="0" lang="it-IT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” per le attività per le quali è richiesta. </a:t>
            </a:r>
            <a:endParaRPr kumimoji="0" lang="it-IT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543</TotalTime>
  <Words>931</Words>
  <Application>Microsoft Office PowerPoint</Application>
  <PresentationFormat>Presentazione su schermo (4:3)</PresentationFormat>
  <Paragraphs>85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3" baseType="lpstr">
      <vt:lpstr>Tema di Office</vt:lpstr>
      <vt:lpstr> Interventi nelle zone terremotate dell’Emilia-Romagna: scenario di riferimento</vt:lpstr>
      <vt:lpstr>Presentazione standard di PowerPoint</vt:lpstr>
      <vt:lpstr> ANCE EMILIA-ROMAGNA PER LA RICOSTRUZIONE Il Progetto </vt:lpstr>
      <vt:lpstr> ANCE EMILIA-ROMAGNA PER LA RICOSTRUZIONE  Gli strumenti </vt:lpstr>
      <vt:lpstr>Convenzioni di ANCE Emilia Romagna</vt:lpstr>
      <vt:lpstr> Le regole per la ricostruzione </vt:lpstr>
      <vt:lpstr>Alcune scadenze di riferimento</vt:lpstr>
      <vt:lpstr>I contributi disponibili</vt:lpstr>
      <vt:lpstr>Requisiti richiesti alle imprese edili</vt:lpstr>
      <vt:lpstr> Attestazione SOA </vt:lpstr>
      <vt:lpstr> “white list” </vt:lpstr>
      <vt:lpstr>Fondi destinati alla ricostruzione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silverii</dc:creator>
  <cp:lastModifiedBy>Sonia</cp:lastModifiedBy>
  <cp:revision>61</cp:revision>
  <cp:lastPrinted>2013-07-17T13:40:48Z</cp:lastPrinted>
  <dcterms:created xsi:type="dcterms:W3CDTF">2013-03-22T09:26:41Z</dcterms:created>
  <dcterms:modified xsi:type="dcterms:W3CDTF">2013-07-17T13:42:02Z</dcterms:modified>
</cp:coreProperties>
</file>